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5"/>
  </p:notesMasterIdLst>
  <p:handoutMasterIdLst>
    <p:handoutMasterId r:id="rId26"/>
  </p:handoutMasterIdLst>
  <p:sldIdLst>
    <p:sldId id="256" r:id="rId3"/>
    <p:sldId id="280" r:id="rId4"/>
    <p:sldId id="284" r:id="rId5"/>
    <p:sldId id="282" r:id="rId6"/>
    <p:sldId id="283" r:id="rId7"/>
    <p:sldId id="285" r:id="rId8"/>
    <p:sldId id="258" r:id="rId9"/>
    <p:sldId id="271" r:id="rId10"/>
    <p:sldId id="272" r:id="rId11"/>
    <p:sldId id="274" r:id="rId12"/>
    <p:sldId id="275" r:id="rId13"/>
    <p:sldId id="276" r:id="rId14"/>
    <p:sldId id="293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78" r:id="rId23"/>
    <p:sldId id="277" r:id="rId2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734"/>
    <a:srgbClr val="156834"/>
    <a:srgbClr val="156635"/>
    <a:srgbClr val="762123"/>
    <a:srgbClr val="EC821C"/>
    <a:srgbClr val="CBF5DC"/>
    <a:srgbClr val="93E9B6"/>
    <a:srgbClr val="F6C798"/>
    <a:srgbClr val="E49C9E"/>
    <a:srgbClr val="DA7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3381" autoAdjust="0"/>
  </p:normalViewPr>
  <p:slideViewPr>
    <p:cSldViewPr>
      <p:cViewPr>
        <p:scale>
          <a:sx n="80" d="100"/>
          <a:sy n="80" d="100"/>
        </p:scale>
        <p:origin x="-109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8/31/2016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8/31/2016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634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681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j.odhong@cgiar.org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0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cgspace.cgiar.org/handle/10568/1649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04800" y="1447800"/>
            <a:ext cx="8534400" cy="1066800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Capturing the pulse of </a:t>
            </a:r>
            <a:r>
              <a:rPr lang="en-US" dirty="0" smtClean="0">
                <a:solidFill>
                  <a:schemeClr val="accent1"/>
                </a:solidFill>
              </a:rPr>
              <a:t>project </a:t>
            </a:r>
            <a:r>
              <a:rPr lang="en-US" dirty="0">
                <a:solidFill>
                  <a:schemeClr val="accent1"/>
                </a:solidFill>
              </a:rPr>
              <a:t>successes through </a:t>
            </a:r>
            <a:r>
              <a:rPr lang="en-US" dirty="0" smtClean="0">
                <a:solidFill>
                  <a:schemeClr val="accent1"/>
                </a:solidFill>
              </a:rPr>
              <a:t>stories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219201" y="5029200"/>
            <a:ext cx="6934200" cy="9906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Jonathan Odhong’</a:t>
            </a:r>
          </a:p>
          <a:p>
            <a:r>
              <a:rPr lang="en-US" dirty="0" smtClean="0"/>
              <a:t>Research Communications Specialist </a:t>
            </a:r>
            <a:endParaRPr lang="en-US" dirty="0" smtClean="0"/>
          </a:p>
          <a:p>
            <a:r>
              <a:rPr lang="en-US" dirty="0" smtClean="0"/>
              <a:t>Africa RISING ESA &amp; WA projects</a:t>
            </a:r>
            <a:endParaRPr lang="en-US" dirty="0" smtClean="0"/>
          </a:p>
          <a:p>
            <a:r>
              <a:rPr lang="en-US" dirty="0" smtClean="0"/>
              <a:t>31</a:t>
            </a:r>
            <a:r>
              <a:rPr lang="en-US" dirty="0" smtClean="0"/>
              <a:t> </a:t>
            </a:r>
            <a:r>
              <a:rPr lang="en-US" dirty="0" smtClean="0"/>
              <a:t>August, 2016 </a:t>
            </a:r>
            <a:endParaRPr lang="en-US" dirty="0"/>
          </a:p>
        </p:txBody>
      </p:sp>
      <p:pic>
        <p:nvPicPr>
          <p:cNvPr id="1026" name="Picture 2" descr="C:\Users\JOdhong\Desktop\finalselection\New folder\DSCN72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0800"/>
            <a:ext cx="3121025" cy="234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Odhong\Desktop\finalselection\New folder\DSCN73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590800"/>
            <a:ext cx="3121025" cy="234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Odhong\Desktop\finalselection\New folder\DSCN808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72201" y="2590800"/>
            <a:ext cx="2971800" cy="234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7472" y="1447800"/>
            <a:ext cx="254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F0"/>
                </a:solidFill>
                <a:latin typeface="Gill Sans"/>
              </a:rPr>
              <a:t>Keep it simple</a:t>
            </a:r>
          </a:p>
        </p:txBody>
      </p:sp>
      <p:sp>
        <p:nvSpPr>
          <p:cNvPr id="5" name="Rectangle 4"/>
          <p:cNvSpPr/>
          <p:nvPr/>
        </p:nvSpPr>
        <p:spPr>
          <a:xfrm>
            <a:off x="347472" y="1986260"/>
            <a:ext cx="708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C00000"/>
                </a:solidFill>
              </a:rPr>
              <a:t>The </a:t>
            </a:r>
            <a:r>
              <a:rPr lang="en-US" dirty="0">
                <a:solidFill>
                  <a:srgbClr val="C00000"/>
                </a:solidFill>
              </a:rPr>
              <a:t>most compelling stories are not necessarily the most complicated or detail-laden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no </a:t>
            </a:r>
            <a:r>
              <a:rPr lang="en-US" dirty="0">
                <a:solidFill>
                  <a:srgbClr val="002060"/>
                </a:solidFill>
              </a:rPr>
              <a:t>jargon, no technical speak, no acronyms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894862"/>
            <a:ext cx="1524000" cy="12313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28616" y="3695521"/>
            <a:ext cx="3248876" cy="22250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24200" y="4038600"/>
            <a:ext cx="152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NOT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47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411979"/>
            <a:ext cx="6854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  <a:latin typeface="Gill Sans"/>
              </a:rPr>
              <a:t>Focus on the person, not the process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1873644"/>
            <a:ext cx="7086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7030A0"/>
                </a:solidFill>
              </a:rPr>
              <a:t>Good development stories have a strong human touch, but they are light on the process details and institutional </a:t>
            </a:r>
            <a:r>
              <a:rPr lang="en-US" dirty="0" smtClean="0">
                <a:solidFill>
                  <a:srgbClr val="7030A0"/>
                </a:solidFill>
              </a:rPr>
              <a:t>PRAISE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6884" y="2796974"/>
            <a:ext cx="6245352" cy="3395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10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1422440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  <a:latin typeface="Gill Sans"/>
              </a:rPr>
              <a:t>Photos, photos, and more photos….</a:t>
            </a:r>
            <a:endParaRPr lang="en-US" sz="2800" dirty="0">
              <a:solidFill>
                <a:srgbClr val="00B0F0"/>
              </a:solidFill>
              <a:latin typeface="Gill San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1933468"/>
            <a:ext cx="8458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When you take photos, try to get a few close-ups of the person; show their face, their expression. And try asking them to take a photo of what they think is important.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C00000"/>
                </a:solidFill>
              </a:rPr>
              <a:t>Take photos as they work on their farm.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7030A0"/>
                </a:solidFill>
              </a:rPr>
              <a:t>No amount of photos is ever too much,…until later when the story is written.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>
              <a:solidFill>
                <a:srgbClr val="7030A0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B0F0"/>
                </a:solidFill>
              </a:rPr>
              <a:t>Turn </a:t>
            </a:r>
            <a:r>
              <a:rPr lang="en-US" dirty="0">
                <a:solidFill>
                  <a:srgbClr val="00B0F0"/>
                </a:solidFill>
              </a:rPr>
              <a:t>off the time </a:t>
            </a:r>
            <a:r>
              <a:rPr lang="en-US" dirty="0" smtClean="0">
                <a:solidFill>
                  <a:srgbClr val="00B0F0"/>
                </a:solidFill>
              </a:rPr>
              <a:t>stamp.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174667"/>
            <a:ext cx="2523766" cy="16833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167312"/>
            <a:ext cx="2590800" cy="172804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556" y="5161308"/>
            <a:ext cx="2645498" cy="176452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181600"/>
            <a:ext cx="2590800" cy="172804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6719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590800" y="2667000"/>
            <a:ext cx="3733800" cy="762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TEMPLATES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9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5" t="7033" r="2240" b="13021"/>
          <a:stretch/>
        </p:blipFill>
        <p:spPr bwMode="auto">
          <a:xfrm>
            <a:off x="3886200" y="4088249"/>
            <a:ext cx="4572000" cy="259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:\IITA DOCS\Africa Rising Logo,banner\AfricaRising_reportbanner for doc head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33400" y="1460479"/>
            <a:ext cx="41996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Why do we use </a:t>
            </a:r>
            <a:r>
              <a:rPr lang="en-US" sz="2800" b="1" dirty="0" smtClean="0"/>
              <a:t>templates?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533400" y="1841480"/>
            <a:ext cx="72390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2800" dirty="0" smtClean="0"/>
              <a:t>Direct request from our donors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800" dirty="0" smtClean="0"/>
              <a:t>Help keep consistency within Africa RISING &amp; project partners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800" dirty="0" smtClean="0"/>
              <a:t>Ensure project visibility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800" dirty="0" smtClean="0"/>
              <a:t>Ease the work of project partners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8761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IITA DOCS\Africa Rising Logo,banner\AfricaRising_reportbanner for doc 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33400" y="1460479"/>
            <a:ext cx="70954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Which templates do we have in Africa RISING?</a:t>
            </a:r>
            <a:endParaRPr lang="en-US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533400" y="2133600"/>
            <a:ext cx="46482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2800" dirty="0" smtClean="0"/>
              <a:t>PowerPoint presentation template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800" dirty="0" smtClean="0"/>
              <a:t>Project report templates (both </a:t>
            </a:r>
            <a:r>
              <a:rPr lang="en-US" sz="2800" dirty="0"/>
              <a:t>F</a:t>
            </a:r>
            <a:r>
              <a:rPr lang="en-US" sz="2800" dirty="0" smtClean="0"/>
              <a:t>rench &amp; English)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800" dirty="0" smtClean="0"/>
              <a:t>Technical project reporting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800" dirty="0" smtClean="0"/>
              <a:t>Name badges (for meetings)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800" dirty="0" smtClean="0"/>
              <a:t>Production of IEC materials – newsletters, brochures, site billboards etc.</a:t>
            </a:r>
          </a:p>
        </p:txBody>
      </p:sp>
      <p:sp>
        <p:nvSpPr>
          <p:cNvPr id="7" name="Rectangle 6"/>
          <p:cNvSpPr/>
          <p:nvPr/>
        </p:nvSpPr>
        <p:spPr>
          <a:xfrm>
            <a:off x="5855331" y="5360255"/>
            <a:ext cx="24384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 smtClean="0"/>
              <a:t>Africa RISING Branding guidelines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110" y="2028931"/>
            <a:ext cx="2399890" cy="3367101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049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IITA DOCS\Africa Rising Logo,banner\AfricaRising_reportbanner for doc 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33400" y="1460479"/>
            <a:ext cx="3846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Where to find Africa RISING templates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181773" y="2026146"/>
            <a:ext cx="24852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B0F0"/>
                </a:solidFill>
              </a:rPr>
              <a:t>http://africa-rising.wikispaces.com/comms_tools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" t="11979" r="38067" b="6250"/>
          <a:stretch/>
        </p:blipFill>
        <p:spPr bwMode="auto">
          <a:xfrm>
            <a:off x="2772573" y="1854695"/>
            <a:ext cx="6333327" cy="4774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619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IITA DOCS\Africa Rising Logo,banner\AfricaRising_reportbanner for doc 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33400" y="1460479"/>
            <a:ext cx="2526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Project </a:t>
            </a:r>
            <a:r>
              <a:rPr lang="en-US" b="1" dirty="0"/>
              <a:t>r</a:t>
            </a:r>
            <a:r>
              <a:rPr lang="en-US" b="1" dirty="0" smtClean="0"/>
              <a:t>eport template</a:t>
            </a: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0"/>
          <a:stretch/>
        </p:blipFill>
        <p:spPr bwMode="auto">
          <a:xfrm>
            <a:off x="0" y="1869410"/>
            <a:ext cx="9753600" cy="5140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963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IITA DOCS\Africa Rising Logo,banner\AfricaRising_reportbanner for doc 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33400" y="1460479"/>
            <a:ext cx="1291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What next?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533400" y="184148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Send the </a:t>
            </a:r>
            <a:r>
              <a:rPr lang="en-US" dirty="0" smtClean="0"/>
              <a:t>publication </a:t>
            </a:r>
            <a:r>
              <a:rPr lang="en-US" dirty="0" smtClean="0"/>
              <a:t>to Jonathan Odhong’ – </a:t>
            </a:r>
            <a:r>
              <a:rPr lang="en-US" dirty="0" smtClean="0">
                <a:hlinkClick r:id="rId3"/>
              </a:rPr>
              <a:t>j.odhong@cgiar.org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urved Down Arrow 1"/>
          <p:cNvSpPr/>
          <p:nvPr/>
        </p:nvSpPr>
        <p:spPr>
          <a:xfrm rot="4504788">
            <a:off x="6636925" y="2115846"/>
            <a:ext cx="762000" cy="41225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122" name="Picture 2" descr="C:\Users\JOdhong\Desktop\Africa RISING Mega\AR Events\East and Southern Africa Review and Planning Meeting 13-16 July, 2015\format1_full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0"/>
            <a:ext cx="8519849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429000" y="2602468"/>
            <a:ext cx="312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smtClean="0">
                <a:solidFill>
                  <a:srgbClr val="C00000"/>
                </a:solidFill>
              </a:rPr>
              <a:t>FORMAT THE DOCUMENT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30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IITA DOCS\Africa Rising Logo,banner\AfricaRising_reportbanner for doc 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33400" y="1460479"/>
            <a:ext cx="1291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What next?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762000" y="1900746"/>
            <a:ext cx="556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smtClean="0">
                <a:solidFill>
                  <a:srgbClr val="C00000"/>
                </a:solidFill>
              </a:rPr>
              <a:t>PUBLISHING THE DOCUMENT ON CG Space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3" t="11079" r="32900" b="11458"/>
          <a:stretch/>
        </p:blipFill>
        <p:spPr bwMode="auto">
          <a:xfrm>
            <a:off x="571500" y="2270078"/>
            <a:ext cx="5074834" cy="43721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867400" y="2270078"/>
            <a:ext cx="327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00B0F0"/>
                </a:solidFill>
                <a:hlinkClick r:id="rId4"/>
              </a:rPr>
              <a:t>https://</a:t>
            </a:r>
            <a:r>
              <a:rPr lang="en-US" b="1" dirty="0" smtClean="0">
                <a:solidFill>
                  <a:srgbClr val="00B0F0"/>
                </a:solidFill>
                <a:hlinkClick r:id="rId4"/>
              </a:rPr>
              <a:t>cgspace.cgiar.org/handle/10568/16498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endParaRPr lang="en-US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0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447800"/>
            <a:ext cx="3733800" cy="533400"/>
          </a:xfrm>
        </p:spPr>
        <p:txBody>
          <a:bodyPr/>
          <a:lstStyle/>
          <a:p>
            <a:r>
              <a:rPr lang="en-US" sz="2800" dirty="0" smtClean="0"/>
              <a:t>Presentation outline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533400" y="1981200"/>
            <a:ext cx="8001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The </a:t>
            </a:r>
            <a:r>
              <a:rPr lang="en-US" sz="2800" dirty="0" smtClean="0"/>
              <a:t>value of a </a:t>
            </a:r>
            <a:r>
              <a:rPr lang="en-US" sz="2800" dirty="0" smtClean="0"/>
              <a:t>success story </a:t>
            </a:r>
            <a:r>
              <a:rPr lang="en-US" sz="2800" dirty="0" smtClean="0"/>
              <a:t>in a research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The journalistic story vs. success story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 look at a success story information gathering </a:t>
            </a:r>
            <a:r>
              <a:rPr lang="en-US" sz="2800" dirty="0" smtClean="0"/>
              <a:t>template from USAID</a:t>
            </a: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</a:t>
            </a:r>
            <a:r>
              <a:rPr lang="en-US" sz="2800" dirty="0" smtClean="0"/>
              <a:t>ips on success story </a:t>
            </a:r>
            <a:r>
              <a:rPr lang="en-US" sz="2800" dirty="0" smtClean="0"/>
              <a:t>writing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Templates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6538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IITA DOCS\Africa Rising Logo,banner\AfricaRising_reportbanner for doc 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33400" y="1460479"/>
            <a:ext cx="3001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Branding Africa RISING assets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762000" y="1900746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/>
              <a:t>This is important for all assets purchase with funds from Africa RISING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It is a direct notification from our donor (USAID) that we do this!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76600"/>
            <a:ext cx="4897322" cy="19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486400" y="3429000"/>
            <a:ext cx="3429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/>
              <a:t>All project laptops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/>
              <a:t>All project vehicles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/>
              <a:t>LCD projectors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/>
              <a:t>Lab equipment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 smtClean="0"/>
              <a:t>Project equipment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4439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1366022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  <a:latin typeface="Gill Sans"/>
              </a:rPr>
              <a:t>Answer anyone?</a:t>
            </a:r>
            <a:endParaRPr lang="en-US" sz="2800" dirty="0">
              <a:solidFill>
                <a:srgbClr val="00B0F0"/>
              </a:solidFill>
              <a:latin typeface="Gill San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2064" y="1889242"/>
            <a:ext cx="6172200" cy="422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47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54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1" y="1372314"/>
            <a:ext cx="3962400" cy="532686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1"/>
                </a:solidFill>
              </a:rPr>
              <a:t>Definition of “success”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981200"/>
            <a:ext cx="7467600" cy="2971800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en-US" sz="3600" smtClean="0">
                <a:solidFill>
                  <a:srgbClr val="000000"/>
                </a:solidFill>
              </a:rPr>
              <a:t>   The Merriam-Webster Online Dictionary defines success as an “outcome” or “result” – “a degree or measure of succeeding” or a “</a:t>
            </a:r>
            <a:r>
              <a:rPr lang="en-US" altLang="en-US" sz="3600" i="1" smtClean="0">
                <a:solidFill>
                  <a:srgbClr val="000000"/>
                </a:solidFill>
              </a:rPr>
              <a:t>favorable</a:t>
            </a:r>
            <a:r>
              <a:rPr lang="en-US" altLang="en-US" sz="3600" smtClean="0">
                <a:solidFill>
                  <a:srgbClr val="000000"/>
                </a:solidFill>
              </a:rPr>
              <a:t> or </a:t>
            </a:r>
            <a:r>
              <a:rPr lang="en-US" altLang="en-US" sz="3600" i="1" smtClean="0">
                <a:solidFill>
                  <a:srgbClr val="000000"/>
                </a:solidFill>
              </a:rPr>
              <a:t>desired</a:t>
            </a:r>
            <a:r>
              <a:rPr lang="en-US" altLang="en-US" sz="3600" smtClean="0">
                <a:solidFill>
                  <a:srgbClr val="000000"/>
                </a:solidFill>
              </a:rPr>
              <a:t> outcome.”</a:t>
            </a:r>
            <a:r>
              <a:rPr lang="en-US" altLang="en-US" sz="3600" smtClean="0"/>
              <a:t> </a:t>
            </a:r>
            <a:endParaRPr lang="en-US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87604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372314"/>
            <a:ext cx="6247169" cy="532686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1"/>
                </a:solidFill>
              </a:rPr>
              <a:t>Do we really need success stories?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1981200"/>
            <a:ext cx="914400" cy="457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YES.</a:t>
            </a:r>
            <a:endParaRPr lang="en-US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457201" y="2590800"/>
            <a:ext cx="1447800" cy="532686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accent1"/>
                </a:solidFill>
              </a:rPr>
              <a:t>Why?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6839" y="3210580"/>
            <a:ext cx="800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A project monitoring mechanism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600" y="3733800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/>
              <a:t>Donors</a:t>
            </a:r>
            <a:r>
              <a:rPr lang="en-US" dirty="0"/>
              <a:t> </a:t>
            </a:r>
            <a:r>
              <a:rPr lang="en-US" sz="2800" dirty="0"/>
              <a:t>need to know the return on investment (RoI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685800" y="4343400"/>
            <a:ext cx="79836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/>
              <a:t>Inspire support to our interventions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723900" y="4975309"/>
            <a:ext cx="8001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/>
              <a:t>Informs the conversation around our issues of interest</a:t>
            </a:r>
          </a:p>
        </p:txBody>
      </p:sp>
      <p:sp>
        <p:nvSpPr>
          <p:cNvPr id="10" name="Rectangle 9"/>
          <p:cNvSpPr/>
          <p:nvPr/>
        </p:nvSpPr>
        <p:spPr>
          <a:xfrm>
            <a:off x="731817" y="5903893"/>
            <a:ext cx="800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Documentation of project interventions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554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7772400" cy="53340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1"/>
                </a:solidFill>
              </a:rPr>
              <a:t>Journalistic story vs. The Success Story</a:t>
            </a:r>
            <a:endParaRPr lang="en-US" sz="2800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2133600"/>
            <a:ext cx="3505199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4038600" y="2133600"/>
            <a:ext cx="0" cy="42672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4572000" y="1981200"/>
            <a:ext cx="3886200" cy="243840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572000" y="3168134"/>
            <a:ext cx="4038600" cy="2821127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43600" y="2033441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CAUSE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57900" y="55742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EFFECT</a:t>
            </a:r>
            <a:endParaRPr lang="en-US" b="1" dirty="0"/>
          </a:p>
        </p:txBody>
      </p:sp>
      <p:sp>
        <p:nvSpPr>
          <p:cNvPr id="8" name="Curved Left Arrow 7"/>
          <p:cNvSpPr/>
          <p:nvPr/>
        </p:nvSpPr>
        <p:spPr>
          <a:xfrm>
            <a:off x="8498774" y="3420959"/>
            <a:ext cx="228600" cy="771525"/>
          </a:xfrm>
          <a:prstGeom prst="curvedLef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urved Left Arrow 10"/>
          <p:cNvSpPr/>
          <p:nvPr/>
        </p:nvSpPr>
        <p:spPr>
          <a:xfrm flipH="1">
            <a:off x="4267200" y="3409392"/>
            <a:ext cx="304800" cy="771525"/>
          </a:xfrm>
          <a:prstGeom prst="curvedLef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3208" y="2337137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What </a:t>
            </a:r>
            <a:r>
              <a:rPr lang="en-US" sz="1200" dirty="0"/>
              <a:t>i</a:t>
            </a:r>
            <a:r>
              <a:rPr lang="en-US" sz="1200" dirty="0" smtClean="0"/>
              <a:t>s the problem/issue – researchers perspective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Introduce the farmer – let them phrase the problem/challenge  in their own words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19700" y="3436203"/>
            <a:ext cx="2552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What did </a:t>
            </a:r>
            <a:r>
              <a:rPr lang="en-US" sz="1200" dirty="0" smtClean="0"/>
              <a:t>the farmer </a:t>
            </a:r>
            <a:r>
              <a:rPr lang="en-US" sz="1200" dirty="0"/>
              <a:t>decide to do to tackle the problem? </a:t>
            </a:r>
            <a:endParaRPr lang="en-US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What did the project do to tackle the problem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33950" y="44196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Describe the most important result of the action you </a:t>
            </a:r>
            <a:r>
              <a:rPr lang="en-US" sz="1200" dirty="0" smtClean="0"/>
              <a:t>took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Since </a:t>
            </a:r>
            <a:r>
              <a:rPr lang="en-US" sz="1200" dirty="0"/>
              <a:t>the project was implemented, how </a:t>
            </a:r>
            <a:r>
              <a:rPr lang="en-US" sz="1200" dirty="0" smtClean="0"/>
              <a:t> is </a:t>
            </a:r>
            <a:r>
              <a:rPr lang="en-US" sz="1200" dirty="0"/>
              <a:t>life different for </a:t>
            </a:r>
            <a:r>
              <a:rPr lang="en-US" sz="1200" dirty="0" smtClean="0"/>
              <a:t>the farmer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What to </a:t>
            </a:r>
            <a:r>
              <a:rPr lang="en-US" sz="1200" dirty="0"/>
              <a:t>do next, now that</a:t>
            </a:r>
            <a:r>
              <a:rPr lang="en-US" sz="1200" dirty="0" smtClean="0"/>
              <a:t>…?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Any lessons learnt?</a:t>
            </a:r>
          </a:p>
        </p:txBody>
      </p:sp>
    </p:spTree>
    <p:extLst>
      <p:ext uri="{BB962C8B-B14F-4D97-AF65-F5344CB8AC3E}">
        <p14:creationId xmlns:p14="http://schemas.microsoft.com/office/powerpoint/2010/main" val="212561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>
            <a:spLocks/>
          </p:cNvSpPr>
          <p:nvPr/>
        </p:nvSpPr>
        <p:spPr>
          <a:xfrm>
            <a:off x="533400" y="1371600"/>
            <a:ext cx="7924800" cy="5334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accent1"/>
                </a:solidFill>
              </a:rPr>
              <a:t>USAID success story </a:t>
            </a:r>
            <a:r>
              <a:rPr lang="en-US" sz="2800" dirty="0" smtClean="0">
                <a:solidFill>
                  <a:schemeClr val="accent1"/>
                </a:solidFill>
              </a:rPr>
              <a:t>info. gathering sheet</a:t>
            </a:r>
            <a:endParaRPr lang="en-US" sz="2800" dirty="0">
              <a:solidFill>
                <a:schemeClr val="accent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7" t="3920" r="4888" b="10161"/>
          <a:stretch/>
        </p:blipFill>
        <p:spPr bwMode="auto">
          <a:xfrm>
            <a:off x="653143" y="1905000"/>
            <a:ext cx="3645725" cy="446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5" t="2875" r="3726" b="25180"/>
          <a:stretch/>
        </p:blipFill>
        <p:spPr bwMode="auto">
          <a:xfrm>
            <a:off x="4772891" y="1905000"/>
            <a:ext cx="3681351" cy="373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59595" y="6365174"/>
            <a:ext cx="1632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PAGE 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97156" y="5610055"/>
            <a:ext cx="1632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PAGE 2</a:t>
            </a:r>
          </a:p>
        </p:txBody>
      </p:sp>
    </p:spTree>
    <p:extLst>
      <p:ext uri="{BB962C8B-B14F-4D97-AF65-F5344CB8AC3E}">
        <p14:creationId xmlns:p14="http://schemas.microsoft.com/office/powerpoint/2010/main" val="237063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1828800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F0"/>
                </a:solidFill>
                <a:latin typeface="Gill Sans"/>
              </a:rPr>
              <a:t>Find the humanity in every story you want to tell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2256472"/>
            <a:ext cx="7086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Find </a:t>
            </a:r>
            <a:r>
              <a:rPr lang="en-US" dirty="0"/>
              <a:t>a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“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hero farmer” </a:t>
            </a:r>
            <a:r>
              <a:rPr lang="en-US" dirty="0"/>
              <a:t>or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“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heroine farmer”</a:t>
            </a:r>
            <a:r>
              <a:rPr lang="en-US" dirty="0" smtClean="0"/>
              <a:t> </a:t>
            </a:r>
            <a:r>
              <a:rPr lang="en-US" dirty="0"/>
              <a:t>and tell their story</a:t>
            </a:r>
            <a:r>
              <a:rPr lang="en-US" dirty="0" smtClean="0"/>
              <a:t>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Focus your narrative on the things that make us human—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dreams being realized</a:t>
            </a:r>
            <a:r>
              <a:rPr lang="en-US" dirty="0"/>
              <a:t>, </a:t>
            </a:r>
            <a:r>
              <a:rPr lang="en-US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adversities overcome</a:t>
            </a:r>
            <a:r>
              <a:rPr lang="en-US" dirty="0"/>
              <a:t>, </a:t>
            </a:r>
            <a:r>
              <a:rPr lang="en-US" dirty="0">
                <a:solidFill>
                  <a:srgbClr val="00B0F0"/>
                </a:solidFill>
              </a:rPr>
              <a:t>opportunities grasped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knowledge gained</a:t>
            </a:r>
            <a:r>
              <a:rPr lang="en-US" dirty="0" smtClean="0"/>
              <a:t>.</a:t>
            </a:r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1" y="1372314"/>
            <a:ext cx="4876800" cy="532686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1"/>
                </a:solidFill>
              </a:rPr>
              <a:t>Tips on success story writing</a:t>
            </a:r>
            <a:endParaRPr lang="en-US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2292" y="2057400"/>
            <a:ext cx="7899332" cy="4312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436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5364" y="1385346"/>
            <a:ext cx="5469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F0"/>
                </a:solidFill>
                <a:latin typeface="Gill Sans"/>
              </a:rPr>
              <a:t>Know what you want to say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1804261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If </a:t>
            </a:r>
            <a:r>
              <a:rPr lang="en-US" dirty="0"/>
              <a:t>you can’t easily summarize your story, you probably don’t have a clear premise.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987" y="1117842"/>
            <a:ext cx="1443037" cy="105822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66800" y="2504306"/>
            <a:ext cx="60487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person</a:t>
            </a:r>
            <a:r>
              <a:rPr lang="en-US" b="1" dirty="0" smtClean="0"/>
              <a:t> </a:t>
            </a:r>
            <a:r>
              <a:rPr lang="en-US" b="1" dirty="0"/>
              <a:t>+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issue or problem </a:t>
            </a:r>
            <a:r>
              <a:rPr lang="en-US" b="1" dirty="0"/>
              <a:t>+ </a:t>
            </a:r>
            <a:r>
              <a:rPr lang="en-US" b="1" dirty="0">
                <a:solidFill>
                  <a:srgbClr val="00B0F0"/>
                </a:solidFill>
              </a:rPr>
              <a:t>intervention</a:t>
            </a:r>
            <a:r>
              <a:rPr lang="en-US" b="1" dirty="0"/>
              <a:t> = </a:t>
            </a:r>
            <a:r>
              <a:rPr lang="en-US" b="1" dirty="0">
                <a:solidFill>
                  <a:srgbClr val="00B050"/>
                </a:solidFill>
              </a:rPr>
              <a:t>effect on person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64012" y="2898378"/>
            <a:ext cx="6454331" cy="479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339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476</TotalTime>
  <Words>619</Words>
  <Application>Microsoft Office PowerPoint</Application>
  <PresentationFormat>On-screen Show (4:3)</PresentationFormat>
  <Paragraphs>90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AfricaRISING_presentation_template_Global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Jonathan Odhong</dc:creator>
  <cp:lastModifiedBy>Odhong, Jonathan (IITA)</cp:lastModifiedBy>
  <cp:revision>39</cp:revision>
  <cp:lastPrinted>2011-10-06T11:45:23Z</cp:lastPrinted>
  <dcterms:created xsi:type="dcterms:W3CDTF">2014-10-17T12:59:16Z</dcterms:created>
  <dcterms:modified xsi:type="dcterms:W3CDTF">2016-08-31T09:06:39Z</dcterms:modified>
</cp:coreProperties>
</file>